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6" r:id="rId4"/>
    <p:sldId id="272" r:id="rId5"/>
    <p:sldId id="257" r:id="rId6"/>
    <p:sldId id="278" r:id="rId7"/>
    <p:sldId id="260" r:id="rId8"/>
    <p:sldId id="277" r:id="rId9"/>
    <p:sldId id="261" r:id="rId10"/>
    <p:sldId id="264" r:id="rId11"/>
    <p:sldId id="267" r:id="rId12"/>
    <p:sldId id="262" r:id="rId13"/>
    <p:sldId id="268" r:id="rId14"/>
    <p:sldId id="269" r:id="rId15"/>
    <p:sldId id="271" r:id="rId16"/>
    <p:sldId id="279" r:id="rId17"/>
    <p:sldId id="280" r:id="rId18"/>
    <p:sldId id="270" r:id="rId19"/>
    <p:sldId id="273" r:id="rId20"/>
    <p:sldId id="282" r:id="rId21"/>
    <p:sldId id="281" r:id="rId22"/>
    <p:sldId id="274" r:id="rId23"/>
    <p:sldId id="275" r:id="rId24"/>
    <p:sldId id="276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0BC25-D49E-4898-81A5-D51E1477C24C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CF177-112D-4A43-A6C9-A034B6633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50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CF177-112D-4A43-A6C9-A034B66334F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1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00" y="0"/>
            <a:ext cx="1855700" cy="7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7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2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8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8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5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0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9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2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8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8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9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45CE-F9DD-46EF-A92F-382F17FCC2C6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A3B2-2DC8-4503-A9AE-531523061B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00" y="0"/>
            <a:ext cx="1855700" cy="7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ills.co.uk/insight-and-opinion/research-consultancy/residential-market-forecasts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ndard.co.uk/news/london/londons-soaring-skyline-skyscraper-projects-pass-500-for-first-time-as-giant-towers-planned-in-all-a3816861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andregistry.data.gov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sl-assets.s3.amazonaws.com/lslps/uploads/media_file/house-price-index-july18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ndregistry.data.gov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f.euro.savills.co.uk/uk/market-in-minute-reports/market-in-minutes---prime-london-residential-july-2018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Market prospects </a:t>
            </a:r>
            <a:br>
              <a:rPr lang="en-GB" dirty="0" smtClean="0"/>
            </a:br>
            <a:r>
              <a:rPr lang="en-GB" dirty="0" smtClean="0"/>
              <a:t>– the future of your portfolio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488832" cy="1752600"/>
          </a:xfrm>
        </p:spPr>
        <p:txBody>
          <a:bodyPr/>
          <a:lstStyle/>
          <a:p>
            <a:r>
              <a:rPr lang="en-GB" dirty="0" smtClean="0"/>
              <a:t>Kate Faulkner </a:t>
            </a:r>
            <a:r>
              <a:rPr lang="en-GB" dirty="0" err="1" smtClean="0"/>
              <a:t>Bsc</a:t>
            </a:r>
            <a:r>
              <a:rPr lang="en-GB" dirty="0" smtClean="0"/>
              <a:t>(Econ) MBA CIM </a:t>
            </a:r>
            <a:r>
              <a:rPr lang="en-GB" dirty="0" err="1" smtClean="0"/>
              <a:t>DipM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Property price forecasts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3" y="1340768"/>
            <a:ext cx="84578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What’s going on in the market?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Rents and demand?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7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16" y="50449"/>
            <a:ext cx="8229600" cy="1143000"/>
          </a:xfrm>
        </p:spPr>
        <p:txBody>
          <a:bodyPr/>
          <a:lstStyle/>
          <a:p>
            <a:r>
              <a:rPr lang="en-GB" dirty="0" smtClean="0"/>
              <a:t>Where are we now? 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52683"/>
            <a:ext cx="2880320" cy="433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418" y="1196752"/>
            <a:ext cx="215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</a:p>
          <a:p>
            <a:r>
              <a:rPr lang="en-GB" dirty="0" smtClean="0"/>
              <a:t>Av £569 to £710</a:t>
            </a:r>
            <a:br>
              <a:rPr lang="en-GB" dirty="0" smtClean="0"/>
            </a:br>
            <a:r>
              <a:rPr lang="en-GB" dirty="0" smtClean="0"/>
              <a:t>Range </a:t>
            </a:r>
            <a:r>
              <a:rPr lang="en-GB" dirty="0" smtClean="0">
                <a:solidFill>
                  <a:srgbClr val="C00000"/>
                </a:solidFill>
              </a:rPr>
              <a:t>-1.2%</a:t>
            </a:r>
            <a:r>
              <a:rPr lang="en-GB" dirty="0" smtClean="0"/>
              <a:t> to +1%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9883" y="2243544"/>
            <a:ext cx="2276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North West</a:t>
            </a:r>
          </a:p>
          <a:p>
            <a:r>
              <a:rPr lang="en-GB" dirty="0" smtClean="0"/>
              <a:t>Av £601 to £712</a:t>
            </a:r>
            <a:br>
              <a:rPr lang="en-GB" dirty="0" smtClean="0"/>
            </a:br>
            <a:r>
              <a:rPr lang="en-GB" dirty="0" smtClean="0"/>
              <a:t>Range +0.6% to 3.1%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6463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Wales </a:t>
            </a:r>
          </a:p>
          <a:p>
            <a:r>
              <a:rPr lang="en-GB" dirty="0" smtClean="0"/>
              <a:t>Av £588 to £710</a:t>
            </a:r>
            <a:br>
              <a:rPr lang="en-GB" dirty="0" smtClean="0"/>
            </a:br>
            <a:r>
              <a:rPr lang="en-GB" dirty="0" smtClean="0"/>
              <a:t>Range </a:t>
            </a:r>
            <a:r>
              <a:rPr lang="en-GB" dirty="0" smtClean="0">
                <a:solidFill>
                  <a:srgbClr val="C00000"/>
                </a:solidFill>
              </a:rPr>
              <a:t>-1.3%</a:t>
            </a:r>
            <a:r>
              <a:rPr lang="en-GB" dirty="0" smtClean="0"/>
              <a:t> to 0.2%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5418" y="5591706"/>
            <a:ext cx="215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South West</a:t>
            </a:r>
          </a:p>
          <a:p>
            <a:r>
              <a:rPr lang="en-GB" dirty="0" smtClean="0"/>
              <a:t>Av £686 to £818</a:t>
            </a:r>
            <a:br>
              <a:rPr lang="en-GB" dirty="0" smtClean="0"/>
            </a:br>
            <a:r>
              <a:rPr lang="en-GB" dirty="0" smtClean="0"/>
              <a:t>Range </a:t>
            </a:r>
            <a:r>
              <a:rPr lang="en-GB" dirty="0" smtClean="0">
                <a:solidFill>
                  <a:srgbClr val="C00000"/>
                </a:solidFill>
              </a:rPr>
              <a:t>-.6%</a:t>
            </a:r>
            <a:r>
              <a:rPr lang="en-GB" dirty="0" smtClean="0"/>
              <a:t> to +2.2%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2594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South East</a:t>
            </a:r>
          </a:p>
          <a:p>
            <a:r>
              <a:rPr lang="en-GB" dirty="0" smtClean="0"/>
              <a:t>Av £895 to £1,041</a:t>
            </a:r>
            <a:br>
              <a:rPr lang="en-GB" dirty="0" smtClean="0"/>
            </a:br>
            <a:r>
              <a:rPr lang="en-GB" dirty="0" smtClean="0"/>
              <a:t>Range +1.2% to +1.5%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58843" y="5804088"/>
            <a:ext cx="239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London</a:t>
            </a:r>
          </a:p>
          <a:p>
            <a:r>
              <a:rPr lang="en-GB" dirty="0" smtClean="0"/>
              <a:t>Av £1,217 to £1,564</a:t>
            </a:r>
            <a:br>
              <a:rPr lang="en-GB" dirty="0" smtClean="0"/>
            </a:br>
            <a:r>
              <a:rPr lang="en-GB" dirty="0" smtClean="0"/>
              <a:t>Range </a:t>
            </a:r>
            <a:r>
              <a:rPr lang="en-GB" dirty="0" smtClean="0">
                <a:solidFill>
                  <a:srgbClr val="C00000"/>
                </a:solidFill>
              </a:rPr>
              <a:t>-5.1%</a:t>
            </a:r>
            <a:r>
              <a:rPr lang="en-GB" dirty="0" smtClean="0"/>
              <a:t> to +3.3%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50464" y="4365104"/>
            <a:ext cx="2486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East of England</a:t>
            </a:r>
          </a:p>
          <a:p>
            <a:r>
              <a:rPr lang="en-GB" dirty="0" smtClean="0"/>
              <a:t>Av £698 to £909</a:t>
            </a:r>
            <a:br>
              <a:rPr lang="en-GB" dirty="0" smtClean="0"/>
            </a:br>
            <a:r>
              <a:rPr lang="en-GB" dirty="0" smtClean="0"/>
              <a:t>Range -1.1% to +2.9%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316687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East Midlands</a:t>
            </a:r>
          </a:p>
          <a:p>
            <a:r>
              <a:rPr lang="en-GB" dirty="0" smtClean="0"/>
              <a:t>Av £631 to £663</a:t>
            </a:r>
            <a:br>
              <a:rPr lang="en-GB" dirty="0" smtClean="0"/>
            </a:br>
            <a:r>
              <a:rPr lang="en-GB" dirty="0" smtClean="0"/>
              <a:t>Range +1.8% to 2.7%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212008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Yorks</a:t>
            </a:r>
            <a:r>
              <a:rPr lang="en-GB" dirty="0" smtClean="0"/>
              <a:t> &amp; Humber</a:t>
            </a:r>
          </a:p>
          <a:p>
            <a:r>
              <a:rPr lang="en-GB" dirty="0" smtClean="0"/>
              <a:t>Av £579 to £676</a:t>
            </a:r>
            <a:br>
              <a:rPr lang="en-GB" dirty="0" smtClean="0"/>
            </a:br>
            <a:r>
              <a:rPr lang="en-GB" dirty="0" smtClean="0"/>
              <a:t>Range +1.2% to 3.1%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436510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West Midlands </a:t>
            </a:r>
          </a:p>
          <a:p>
            <a:r>
              <a:rPr lang="en-GB" dirty="0" smtClean="0"/>
              <a:t>Av £617 to £701</a:t>
            </a:r>
            <a:br>
              <a:rPr lang="en-GB" dirty="0" smtClean="0"/>
            </a:br>
            <a:r>
              <a:rPr lang="en-GB" dirty="0" smtClean="0"/>
              <a:t>Range +1.1% to 3%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118679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North East</a:t>
            </a:r>
            <a:br>
              <a:rPr lang="en-GB" dirty="0" smtClean="0"/>
            </a:br>
            <a:r>
              <a:rPr lang="en-GB" dirty="0" smtClean="0"/>
              <a:t>Av £601 to £712</a:t>
            </a:r>
            <a:br>
              <a:rPr lang="en-GB" dirty="0" smtClean="0"/>
            </a:br>
            <a:r>
              <a:rPr lang="en-GB" dirty="0" smtClean="0"/>
              <a:t>Range </a:t>
            </a:r>
            <a:r>
              <a:rPr lang="en-GB" dirty="0" smtClean="0">
                <a:solidFill>
                  <a:srgbClr val="C00000"/>
                </a:solidFill>
              </a:rPr>
              <a:t>-1.3%</a:t>
            </a:r>
            <a:r>
              <a:rPr lang="en-GB" dirty="0" smtClean="0"/>
              <a:t> to 0.1%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51512" y="648866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Source: LSL, </a:t>
            </a:r>
            <a:r>
              <a:rPr lang="en-GB" sz="1600" dirty="0" err="1" smtClean="0"/>
              <a:t>Homelet</a:t>
            </a:r>
            <a:r>
              <a:rPr lang="en-GB" sz="1600" dirty="0" smtClean="0"/>
              <a:t>, Belvoir and ONS data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720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Rental 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Tenants are naturally staying in properties longer</a:t>
            </a:r>
            <a:endParaRPr lang="en-GB" sz="2400" dirty="0" smtClean="0"/>
          </a:p>
          <a:p>
            <a:r>
              <a:rPr lang="en-GB" sz="2400" dirty="0" smtClean="0"/>
              <a:t>Tenant arrears just under 10% (Your Move)</a:t>
            </a:r>
          </a:p>
          <a:p>
            <a:pPr lvl="1"/>
            <a:r>
              <a:rPr lang="en-GB" sz="2000" dirty="0" smtClean="0"/>
              <a:t>All time record Feb 2010 of 14.6%</a:t>
            </a:r>
          </a:p>
          <a:p>
            <a:r>
              <a:rPr lang="en-GB" sz="2400" dirty="0" smtClean="0"/>
              <a:t>Voids fairly steady</a:t>
            </a:r>
          </a:p>
          <a:p>
            <a:r>
              <a:rPr lang="en-GB" sz="2400" dirty="0" smtClean="0"/>
              <a:t>Evictions are on the rise but:-</a:t>
            </a:r>
          </a:p>
          <a:p>
            <a:pPr lvl="1"/>
            <a:r>
              <a:rPr lang="en-GB" sz="2000" dirty="0"/>
              <a:t>O</a:t>
            </a:r>
            <a:r>
              <a:rPr lang="en-GB" sz="2000" dirty="0" smtClean="0"/>
              <a:t>ne agent 56% of offices carried out NO evictions</a:t>
            </a:r>
          </a:p>
          <a:p>
            <a:pPr lvl="1"/>
            <a:r>
              <a:rPr lang="en-GB" sz="2000" dirty="0" smtClean="0"/>
              <a:t>31% carried out one eviction (Belvoir)</a:t>
            </a:r>
          </a:p>
          <a:p>
            <a:r>
              <a:rPr lang="en-GB" sz="2400" dirty="0" smtClean="0"/>
              <a:t>Landlords are selling up, not investing as much</a:t>
            </a:r>
          </a:p>
          <a:p>
            <a:pPr lvl="1"/>
            <a:r>
              <a:rPr lang="en-GB" sz="2000" dirty="0" smtClean="0"/>
              <a:t>But not ‘falling off a cliff’ </a:t>
            </a:r>
          </a:p>
          <a:p>
            <a:pPr lvl="1"/>
            <a:r>
              <a:rPr lang="en-GB" sz="2000" dirty="0" smtClean="0"/>
              <a:t>Reasons given are tax changes and constant new legislation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983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GB" dirty="0" smtClean="0"/>
              <a:t>Rental Forecasts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8778"/>
            <a:ext cx="8280920" cy="29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6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www.savills.co.uk/insight-and-opinion/research-consultancy/residential-market-forecasts.aspx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84504" cy="21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0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Property price and rental 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Rents likely to remain in line with wages </a:t>
            </a:r>
          </a:p>
          <a:p>
            <a:pPr lvl="1"/>
            <a:r>
              <a:rPr lang="en-GB" sz="2000" dirty="0" smtClean="0"/>
              <a:t>Some growth in areas where wages can afford increase</a:t>
            </a:r>
          </a:p>
          <a:p>
            <a:r>
              <a:rPr lang="en-GB" sz="2400" dirty="0" smtClean="0"/>
              <a:t>Substantial slowdown in natural capital growth</a:t>
            </a:r>
          </a:p>
          <a:p>
            <a:r>
              <a:rPr lang="en-GB" sz="2400" dirty="0" smtClean="0"/>
              <a:t>London, home building plans are </a:t>
            </a:r>
            <a:r>
              <a:rPr lang="en-GB" sz="2400" dirty="0" smtClean="0"/>
              <a:t>high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000" dirty="0" smtClean="0"/>
              <a:t>90%+ are residential, could </a:t>
            </a:r>
            <a:r>
              <a:rPr lang="en-GB" sz="2000" dirty="0"/>
              <a:t>deliver 106,000 new </a:t>
            </a:r>
            <a:r>
              <a:rPr lang="en-GB" sz="2000" dirty="0" smtClean="0"/>
              <a:t>homes</a:t>
            </a:r>
            <a:endParaRPr lang="en-GB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0929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https://</a:t>
            </a:r>
            <a:r>
              <a:rPr lang="en-GB" sz="1100" dirty="0" smtClean="0">
                <a:hlinkClick r:id="rId4"/>
              </a:rPr>
              <a:t>www.standard.co.uk/news/london/londons-soaring-skyline-skyscraper-projects-pass-500-for-first-time-as-giant-towers-planned-in-all-a3816861.html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262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landlords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May </a:t>
            </a:r>
            <a:r>
              <a:rPr lang="en-GB" sz="2800" dirty="0" smtClean="0"/>
              <a:t>increase affordability for tenants to buy</a:t>
            </a:r>
          </a:p>
          <a:p>
            <a:pPr lvl="1"/>
            <a:r>
              <a:rPr lang="en-GB" sz="2400" dirty="0" smtClean="0"/>
              <a:t>Could reduce tenant demand </a:t>
            </a:r>
          </a:p>
          <a:p>
            <a:pPr lvl="1"/>
            <a:r>
              <a:rPr lang="en-GB" sz="2400" dirty="0" smtClean="0"/>
              <a:t>Brexit may reduce this further</a:t>
            </a:r>
          </a:p>
          <a:p>
            <a:pPr lvl="1"/>
            <a:r>
              <a:rPr lang="en-GB" sz="2400" dirty="0" smtClean="0"/>
              <a:t>Likely impact low for properties in good condition</a:t>
            </a:r>
          </a:p>
          <a:p>
            <a:pPr lvl="2"/>
            <a:r>
              <a:rPr lang="en-GB" sz="2000" dirty="0" smtClean="0"/>
              <a:t>Population growth still expected to be 9% to 2026</a:t>
            </a:r>
            <a:endParaRPr lang="en-GB" sz="2000" dirty="0" smtClean="0"/>
          </a:p>
          <a:p>
            <a:r>
              <a:rPr lang="en-GB" sz="2800" dirty="0" smtClean="0"/>
              <a:t>However</a:t>
            </a:r>
            <a:endParaRPr lang="en-GB" sz="2800" dirty="0" smtClean="0"/>
          </a:p>
          <a:p>
            <a:pPr lvl="1"/>
            <a:r>
              <a:rPr lang="en-GB" sz="2400" dirty="0" smtClean="0"/>
              <a:t>Danger of rental/homeowner ‘stagnation’ </a:t>
            </a:r>
          </a:p>
          <a:p>
            <a:pPr lvl="2"/>
            <a:r>
              <a:rPr lang="en-GB" sz="2000" dirty="0" smtClean="0"/>
              <a:t>Tough to secure stock to grow portfolios</a:t>
            </a:r>
          </a:p>
          <a:p>
            <a:pPr lvl="2"/>
            <a:r>
              <a:rPr lang="en-GB" sz="2000" dirty="0" smtClean="0"/>
              <a:t>Possible opportunities to purchase existing tenant stock </a:t>
            </a:r>
            <a:endParaRPr lang="en-GB" sz="2000" dirty="0" smtClean="0"/>
          </a:p>
          <a:p>
            <a:pPr lvl="1"/>
            <a:r>
              <a:rPr lang="en-GB" sz="2400" dirty="0" smtClean="0"/>
              <a:t>Wise </a:t>
            </a:r>
            <a:r>
              <a:rPr lang="en-GB" sz="2400" dirty="0" smtClean="0"/>
              <a:t>to build in capital growth </a:t>
            </a:r>
            <a:r>
              <a:rPr lang="en-GB" sz="2400" dirty="0" smtClean="0"/>
              <a:t>for new deals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2472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1514599"/>
          </a:xfrm>
        </p:spPr>
        <p:txBody>
          <a:bodyPr>
            <a:normAutofit/>
          </a:bodyPr>
          <a:lstStyle/>
          <a:p>
            <a:r>
              <a:rPr lang="en-GB" dirty="0" smtClean="0"/>
              <a:t>Where next?</a:t>
            </a:r>
            <a:br>
              <a:rPr lang="en-GB" dirty="0" smtClean="0"/>
            </a:br>
            <a:r>
              <a:rPr lang="en-GB" dirty="0" smtClean="0"/>
              <a:t>How do you ‘future proof’ your portfolio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for everyone to re-think PRS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“People Renting </a:t>
            </a:r>
            <a:r>
              <a:rPr lang="en-GB" dirty="0"/>
              <a:t>S</a:t>
            </a:r>
            <a:r>
              <a:rPr lang="en-GB" dirty="0" smtClean="0"/>
              <a:t>afely”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“People Renting </a:t>
            </a:r>
            <a:r>
              <a:rPr lang="en-GB" dirty="0"/>
              <a:t>S</a:t>
            </a:r>
            <a:r>
              <a:rPr lang="en-GB" dirty="0" smtClean="0"/>
              <a:t>ecurely”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“A Place </a:t>
            </a:r>
            <a:r>
              <a:rPr lang="en-GB" dirty="0" smtClean="0"/>
              <a:t>for Renters </a:t>
            </a:r>
            <a:r>
              <a:rPr lang="en-GB" dirty="0" smtClean="0"/>
              <a:t>to be Safe”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9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3968"/>
            <a:ext cx="8229600" cy="908720"/>
          </a:xfrm>
        </p:spPr>
        <p:txBody>
          <a:bodyPr/>
          <a:lstStyle/>
          <a:p>
            <a:r>
              <a:rPr lang="en-GB" dirty="0" smtClean="0"/>
              <a:t>The myths are busted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The Evolving Private Rented Sector: Its Contribution and Potential </a:t>
            </a:r>
          </a:p>
          <a:p>
            <a:r>
              <a:rPr lang="en-GB" sz="2400" dirty="0" smtClean="0"/>
              <a:t>Landlords, 9% are tenants</a:t>
            </a:r>
          </a:p>
          <a:p>
            <a:pPr lvl="1"/>
            <a:r>
              <a:rPr lang="en-GB" sz="2000" dirty="0" smtClean="0"/>
              <a:t>‘Episodic</a:t>
            </a:r>
            <a:r>
              <a:rPr lang="en-GB" sz="2000" dirty="0"/>
              <a:t>’/temporary </a:t>
            </a:r>
            <a:r>
              <a:rPr lang="en-GB" sz="2000" dirty="0" err="1"/>
              <a:t>ie</a:t>
            </a:r>
            <a:r>
              <a:rPr lang="en-GB" sz="2000" dirty="0"/>
              <a:t> life </a:t>
            </a:r>
            <a:r>
              <a:rPr lang="en-GB" sz="2000" dirty="0" smtClean="0"/>
              <a:t>events</a:t>
            </a:r>
          </a:p>
          <a:p>
            <a:pPr lvl="1"/>
            <a:r>
              <a:rPr lang="en-GB" sz="2000" dirty="0"/>
              <a:t>P</a:t>
            </a:r>
            <a:r>
              <a:rPr lang="en-GB" sz="2000" dirty="0" smtClean="0"/>
              <a:t>ension </a:t>
            </a:r>
            <a:r>
              <a:rPr lang="en-GB" sz="2000" dirty="0"/>
              <a:t>plan </a:t>
            </a:r>
            <a:r>
              <a:rPr lang="en-GB" sz="2000" dirty="0" smtClean="0"/>
              <a:t>landlords</a:t>
            </a:r>
          </a:p>
          <a:p>
            <a:pPr lvl="1"/>
            <a:r>
              <a:rPr lang="en-GB" sz="2000" dirty="0" smtClean="0"/>
              <a:t>Portfolio</a:t>
            </a:r>
          </a:p>
          <a:p>
            <a:pPr lvl="1"/>
            <a:r>
              <a:rPr lang="en-GB" sz="2000" dirty="0" smtClean="0"/>
              <a:t>Divesting</a:t>
            </a:r>
          </a:p>
          <a:p>
            <a:r>
              <a:rPr lang="en-GB" sz="2400" dirty="0" smtClean="0"/>
              <a:t>Rental property</a:t>
            </a:r>
            <a:br>
              <a:rPr lang="en-GB" sz="2400" dirty="0" smtClean="0"/>
            </a:br>
            <a:r>
              <a:rPr lang="en-GB" sz="2400" dirty="0" smtClean="0"/>
              <a:t>conditions vary</a:t>
            </a:r>
            <a:br>
              <a:rPr lang="en-GB" sz="2400" dirty="0" smtClean="0"/>
            </a:b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6120680" cy="41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What’s going on in the market? </a:t>
            </a:r>
          </a:p>
          <a:p>
            <a:r>
              <a:rPr lang="en-GB" dirty="0" smtClean="0"/>
              <a:t>Where on earth is the market going? </a:t>
            </a:r>
          </a:p>
          <a:p>
            <a:r>
              <a:rPr lang="en-GB" dirty="0" smtClean="0"/>
              <a:t>What do landlords need to do to</a:t>
            </a:r>
            <a:br>
              <a:rPr lang="en-GB" dirty="0" smtClean="0"/>
            </a:br>
            <a:r>
              <a:rPr lang="en-GB" dirty="0" smtClean="0"/>
              <a:t>future proof their portfolio? </a:t>
            </a:r>
          </a:p>
        </p:txBody>
      </p:sp>
    </p:spTree>
    <p:extLst>
      <p:ext uri="{BB962C8B-B14F-4D97-AF65-F5344CB8AC3E}">
        <p14:creationId xmlns:p14="http://schemas.microsoft.com/office/powerpoint/2010/main" val="3446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The myths are busted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dirty="0" smtClean="0"/>
              <a:t>The Evolving Private Rented Sector: Its Contribution and Potential </a:t>
            </a:r>
          </a:p>
          <a:p>
            <a:r>
              <a:rPr lang="en-GB" sz="2500" dirty="0" smtClean="0"/>
              <a:t>Affordability</a:t>
            </a:r>
          </a:p>
          <a:p>
            <a:pPr lvl="1"/>
            <a:r>
              <a:rPr lang="en-GB" sz="2100" i="1" dirty="0" smtClean="0"/>
              <a:t>“PRS </a:t>
            </a:r>
            <a:r>
              <a:rPr lang="en-GB" sz="2100" i="1" dirty="0"/>
              <a:t>households in England as a whole have on average been spending slightly less than three-tenths of their net household income on their rent</a:t>
            </a:r>
            <a:r>
              <a:rPr lang="en-GB" sz="2100" i="1" dirty="0" smtClean="0"/>
              <a:t>.”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dirty="0" smtClean="0"/>
          </a:p>
          <a:p>
            <a:endParaRPr lang="en-GB" sz="2500" dirty="0" smtClean="0"/>
          </a:p>
          <a:p>
            <a:endParaRPr lang="en-GB" sz="2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068960"/>
            <a:ext cx="75755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The myths are busted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The Evolving Private Rented Sector: Its Contribution and Potential </a:t>
            </a:r>
          </a:p>
          <a:p>
            <a:r>
              <a:rPr lang="en-GB" sz="2400" dirty="0" smtClean="0"/>
              <a:t>Legislation </a:t>
            </a:r>
            <a:r>
              <a:rPr lang="en-GB" sz="2400" dirty="0" smtClean="0"/>
              <a:t>and enforcement </a:t>
            </a:r>
            <a:endParaRPr lang="en-GB" sz="2400" dirty="0" smtClean="0"/>
          </a:p>
          <a:p>
            <a:pPr lvl="1"/>
            <a:r>
              <a:rPr lang="en-GB" sz="2000" i="1" dirty="0"/>
              <a:t>The law is </a:t>
            </a:r>
            <a:r>
              <a:rPr lang="en-GB" sz="2000" i="1" dirty="0" smtClean="0"/>
              <a:t>confused</a:t>
            </a:r>
          </a:p>
          <a:p>
            <a:pPr lvl="1"/>
            <a:r>
              <a:rPr lang="en-GB" sz="2000" i="1" dirty="0"/>
              <a:t>At local authority level there can be limited will and resources to deliver effective </a:t>
            </a:r>
            <a:r>
              <a:rPr lang="en-GB" sz="2000" i="1" dirty="0" smtClean="0"/>
              <a:t>enforcement</a:t>
            </a:r>
            <a:endParaRPr lang="en-GB" sz="2000" i="1" dirty="0"/>
          </a:p>
          <a:p>
            <a:pPr lvl="1"/>
            <a:r>
              <a:rPr lang="en-GB" sz="2000" i="1" dirty="0"/>
              <a:t>Little confidence in the processes in place to secure redress and penalty. </a:t>
            </a:r>
            <a:br>
              <a:rPr lang="en-GB" sz="2000" i="1" dirty="0"/>
            </a:br>
            <a:endParaRPr lang="en-GB" sz="2000" dirty="0" smtClean="0"/>
          </a:p>
          <a:p>
            <a:r>
              <a:rPr lang="en-GB" sz="2400" i="1" dirty="0" smtClean="0"/>
              <a:t>“Picking on single elements are unlikely to succeed”</a:t>
            </a:r>
          </a:p>
          <a:p>
            <a:pPr lvl="1"/>
            <a:r>
              <a:rPr lang="en-GB" sz="2000" dirty="0" smtClean="0"/>
              <a:t>Ending S.21 is likely to be detrimental </a:t>
            </a:r>
          </a:p>
          <a:p>
            <a:pPr lvl="1"/>
            <a:r>
              <a:rPr lang="en-GB" sz="2000" dirty="0" smtClean="0"/>
              <a:t>Housing court won’t necessarily provide an easy path to justice</a:t>
            </a:r>
            <a:r>
              <a:rPr lang="en-GB" sz="2000" dirty="0" smtClean="0"/>
              <a:t> </a:t>
            </a:r>
          </a:p>
          <a:p>
            <a:endParaRPr lang="en-GB" sz="2400" i="1" dirty="0"/>
          </a:p>
          <a:p>
            <a:endParaRPr lang="en-GB" sz="2400" i="1" dirty="0" smtClean="0"/>
          </a:p>
          <a:p>
            <a:endParaRPr lang="en-GB" sz="2400" i="1" dirty="0"/>
          </a:p>
          <a:p>
            <a:endParaRPr lang="en-GB" sz="2400" i="1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00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Growing belief that tenants and landlords interests are aligned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– As are the industry’s and government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1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Landlords need to be seen as part of the solution not the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3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Change, change,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712968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Landlords challenge: survive and thrive </a:t>
            </a:r>
          </a:p>
          <a:p>
            <a:r>
              <a:rPr lang="en-GB" sz="2400" dirty="0" smtClean="0"/>
              <a:t>Don’t just do the ‘legal minimum’</a:t>
            </a:r>
          </a:p>
          <a:p>
            <a:pPr lvl="1"/>
            <a:r>
              <a:rPr lang="en-GB" sz="2000" dirty="0" smtClean="0"/>
              <a:t>Deliver </a:t>
            </a:r>
            <a:r>
              <a:rPr lang="en-GB" sz="2000" dirty="0" smtClean="0"/>
              <a:t>the best property and service you can</a:t>
            </a:r>
          </a:p>
          <a:p>
            <a:pPr lvl="2"/>
            <a:r>
              <a:rPr lang="en-GB" sz="1800" dirty="0" smtClean="0"/>
              <a:t>Get as close to EPC ‘A’ rating as practical (at least a ‘C’)</a:t>
            </a:r>
          </a:p>
          <a:p>
            <a:pPr lvl="2"/>
            <a:r>
              <a:rPr lang="en-GB" sz="1800" dirty="0" smtClean="0"/>
              <a:t>Help tenants where you can </a:t>
            </a:r>
          </a:p>
          <a:p>
            <a:pPr lvl="3"/>
            <a:r>
              <a:rPr lang="en-GB" sz="1600" dirty="0" smtClean="0"/>
              <a:t>Claiming benefits </a:t>
            </a:r>
          </a:p>
          <a:p>
            <a:pPr lvl="3"/>
            <a:r>
              <a:rPr lang="en-GB" sz="1600" dirty="0" smtClean="0"/>
              <a:t>Upgrade the property, with their input </a:t>
            </a:r>
            <a:endParaRPr lang="en-GB" sz="1600" dirty="0" smtClean="0"/>
          </a:p>
          <a:p>
            <a:r>
              <a:rPr lang="en-GB" sz="2400" dirty="0" smtClean="0"/>
              <a:t>Property</a:t>
            </a:r>
            <a:r>
              <a:rPr lang="en-GB" sz="2400" dirty="0"/>
              <a:t>, financial and legal ducks in a row </a:t>
            </a:r>
          </a:p>
          <a:p>
            <a:r>
              <a:rPr lang="en-GB" sz="2400" dirty="0"/>
              <a:t>New deals need a plan A, plan B probably a plan C</a:t>
            </a:r>
          </a:p>
          <a:p>
            <a:r>
              <a:rPr lang="en-GB" sz="2400" dirty="0"/>
              <a:t>Keep up to date with all the changes </a:t>
            </a:r>
          </a:p>
          <a:p>
            <a:pPr lvl="2"/>
            <a:r>
              <a:rPr lang="en-GB" sz="1800" dirty="0"/>
              <a:t>Support the RLA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lvl="2"/>
            <a:endParaRPr lang="en-GB" sz="1800" dirty="0" smtClean="0"/>
          </a:p>
          <a:p>
            <a:pPr lvl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2747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ree stock photos happy birth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4249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What’s going on in the market?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Property Prices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6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19" y="1250308"/>
            <a:ext cx="765548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" y="188640"/>
            <a:ext cx="4763737" cy="278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GB" dirty="0" smtClean="0"/>
              <a:t>Where are we now?  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50870"/>
            <a:ext cx="22193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9675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Scotland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Credit crunch falls: 	-17%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Av price: 	         £150,472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10 year growth: 	+3%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YoY growth: 	+4.8%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1211640"/>
            <a:ext cx="3203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England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Credit crunch falls:	      -18%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Av price:                  £245,076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10 year growth: 	      +26%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YoY growth: 	      +2.7%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7624" y="414908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Wales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Credit crunch falls:	 -18%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Av price: 	          £123,104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10 year growth: 	+4%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YoY growth: 	+4.3%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636248"/>
            <a:ext cx="2937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N. Ireland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Credit crunch falls        -56%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Av price:                 £132,795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10 year change:	     -41%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YoY growth: 	    +4.4%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8871" y="6488668"/>
            <a:ext cx="309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landregistry.data.gov.uk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1763688" y="2780928"/>
            <a:ext cx="1728192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-2220000">
            <a:off x="1657977" y="4041068"/>
            <a:ext cx="1795600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 rot="-2220000">
            <a:off x="4311237" y="3297053"/>
            <a:ext cx="1796400" cy="216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>
            <a:off x="3923928" y="4293096"/>
            <a:ext cx="1796400" cy="21602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14" y="4616"/>
            <a:ext cx="8229600" cy="904104"/>
          </a:xfrm>
        </p:spPr>
        <p:txBody>
          <a:bodyPr/>
          <a:lstStyle/>
          <a:p>
            <a:r>
              <a:rPr lang="en-GB" dirty="0" smtClean="0"/>
              <a:t>London Borough performance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0408"/>
            <a:ext cx="8072960" cy="45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820" y="501317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Borough highs and lows</a:t>
            </a:r>
          </a:p>
          <a:p>
            <a:r>
              <a:rPr lang="en-GB" b="1" dirty="0" smtClean="0"/>
              <a:t>Highest growth over the last 10 years		Lowest growth</a:t>
            </a:r>
          </a:p>
          <a:p>
            <a:r>
              <a:rPr lang="en-GB" dirty="0" smtClean="0"/>
              <a:t>Waltham Forest (+76%)			Kensington &amp; Chelsea (+39%)	</a:t>
            </a:r>
          </a:p>
          <a:p>
            <a:r>
              <a:rPr lang="en-GB" dirty="0" smtClean="0"/>
              <a:t>City of Westminster (+70%)			Tower Hamlets (+41%)</a:t>
            </a:r>
          </a:p>
          <a:p>
            <a:r>
              <a:rPr lang="en-GB" dirty="0" smtClean="0"/>
              <a:t>Islington (68%)				Hammersmith &amp; Fulham (+43%)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9164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lsl-assets.s3.amazonaws.com/lslps/uploads/media_file/house-price-index-july18.pdf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811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3672"/>
            <a:ext cx="8229600" cy="1143000"/>
          </a:xfrm>
        </p:spPr>
        <p:txBody>
          <a:bodyPr/>
          <a:lstStyle/>
          <a:p>
            <a:r>
              <a:rPr lang="en-GB" dirty="0" smtClean="0"/>
              <a:t>UKHPI chart for London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768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4564" y="6514314"/>
            <a:ext cx="309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landregistry.data.gov.uk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6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24" y="53752"/>
            <a:ext cx="8229600" cy="1143000"/>
          </a:xfrm>
        </p:spPr>
        <p:txBody>
          <a:bodyPr/>
          <a:lstStyle/>
          <a:p>
            <a:r>
              <a:rPr lang="en-GB" dirty="0" smtClean="0"/>
              <a:t>London prime market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5058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9342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3"/>
              </a:rPr>
              <a:t>https://pdf.euro.savills.co.uk/uk/market-in-minute-reports/market-in-minutes---</a:t>
            </a:r>
            <a:r>
              <a:rPr lang="en-GB" sz="1200" dirty="0" smtClean="0">
                <a:hlinkClick r:id="rId3"/>
              </a:rPr>
              <a:t>prime-london-residential-july-2018.pdf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6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‘Wow’ and ‘ooh’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3"/>
            <a:ext cx="7848872" cy="192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1928"/>
            <a:ext cx="6408712" cy="23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0312" y="2276872"/>
            <a:ext cx="143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+33%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5517232"/>
            <a:ext cx="143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-25%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696</Words>
  <Application>Microsoft Office PowerPoint</Application>
  <PresentationFormat>On-screen Show (4:3)</PresentationFormat>
  <Paragraphs>150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Market prospects  – the future of your portfolio</vt:lpstr>
      <vt:lpstr>Agenda</vt:lpstr>
      <vt:lpstr>What’s going on in the market? </vt:lpstr>
      <vt:lpstr>PowerPoint Presentation</vt:lpstr>
      <vt:lpstr>Where are we now?  </vt:lpstr>
      <vt:lpstr>London Borough performance</vt:lpstr>
      <vt:lpstr>UKHPI chart for London</vt:lpstr>
      <vt:lpstr>London prime market </vt:lpstr>
      <vt:lpstr>‘Wow’ and ‘ooh’</vt:lpstr>
      <vt:lpstr>Property price forecasts</vt:lpstr>
      <vt:lpstr>What’s going on in the market? </vt:lpstr>
      <vt:lpstr>Where are we now? </vt:lpstr>
      <vt:lpstr>Rental trends</vt:lpstr>
      <vt:lpstr>Rental Forecasts</vt:lpstr>
      <vt:lpstr>Property price and rental summary</vt:lpstr>
      <vt:lpstr>Impact on landlords</vt:lpstr>
      <vt:lpstr>Where next? How do you ‘future proof’ your portfolio </vt:lpstr>
      <vt:lpstr>Time for everyone to re-think PRS</vt:lpstr>
      <vt:lpstr>The myths are busted</vt:lpstr>
      <vt:lpstr>The myths are busted</vt:lpstr>
      <vt:lpstr>The myths are busted</vt:lpstr>
      <vt:lpstr>Growing belief that tenants and landlords interests are aligned   – As are the industry’s and government </vt:lpstr>
      <vt:lpstr>Landlords need to be seen as part of the solution not the problem</vt:lpstr>
      <vt:lpstr>Change, change, change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prospects  – the future of your portfolio</dc:title>
  <dc:creator>Windows User</dc:creator>
  <cp:lastModifiedBy>Windows User</cp:lastModifiedBy>
  <cp:revision>51</cp:revision>
  <dcterms:created xsi:type="dcterms:W3CDTF">2018-09-11T22:03:37Z</dcterms:created>
  <dcterms:modified xsi:type="dcterms:W3CDTF">2018-09-12T07:21:50Z</dcterms:modified>
</cp:coreProperties>
</file>