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9" r:id="rId8"/>
    <p:sldId id="270" r:id="rId9"/>
    <p:sldId id="268" r:id="rId10"/>
    <p:sldId id="265" r:id="rId11"/>
    <p:sldId id="271" r:id="rId12"/>
    <p:sldId id="266" r:id="rId13"/>
    <p:sldId id="26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13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4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9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1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7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3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F130-D8D9-4A7B-AE41-6C8AFD6E0C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3F06-EE9A-4E96-A27E-28A24719C97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304"/>
            <a:ext cx="2267744" cy="9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k-news/2017/jan/15/hard-brexit-means-retiring-later-britons-warned" TargetMode="External"/><Relationship Id="rId2" Type="http://schemas.openxmlformats.org/officeDocument/2006/relationships/hyperlink" Target="https://www.theguardian.com/membership/2017/jan/16/the-new-retirement-how-an-ageing-population-is-transforming-brit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future-of-an-ageing-popul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f.org.uk/what-we-do/bpf-build-rent-map-u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sonproperty.co.uk/" TargetMode="External"/><Relationship Id="rId2" Type="http://schemas.openxmlformats.org/officeDocument/2006/relationships/hyperlink" Target="http://www.propertychecklists.co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track.com/uk/insight/uk-cities-house-price-index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tinghamcity.gov.uk/planning-and-building-control/planning-policy/the-local-plan-and-planning-policy/land-and-planning-policies-development-plan-document-local-plan-part-2-submission-versio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Top 10 </a:t>
            </a:r>
            <a:r>
              <a:rPr lang="en-GB" dirty="0" smtClean="0"/>
              <a:t>Trends </a:t>
            </a:r>
            <a:r>
              <a:rPr lang="en-GB" dirty="0" smtClean="0"/>
              <a:t>ALL Investors MUST Know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560840" cy="1752600"/>
          </a:xfrm>
        </p:spPr>
        <p:txBody>
          <a:bodyPr/>
          <a:lstStyle/>
          <a:p>
            <a:r>
              <a:rPr lang="en-GB" dirty="0" smtClean="0"/>
              <a:t>Kate Faulkner BSc(Econ) MBA CIM </a:t>
            </a:r>
            <a:r>
              <a:rPr lang="en-GB" dirty="0" err="1" smtClean="0"/>
              <a:t>DipM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3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No#7: Property demand is changing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164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hlinkClick r:id="rId2"/>
              </a:rPr>
              <a:t>https://www.theguardian.com/membership/2017/jan/16/the-new-retirement-how-an-ageing-population-is-transforming-britain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24668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/>
              <a:t>By 2040, nearly one in seven Britons will be over 75, </a:t>
            </a:r>
            <a:r>
              <a:rPr lang="en-GB" sz="2800" i="1" dirty="0" smtClean="0">
                <a:hlinkClick r:id="rId3"/>
              </a:rPr>
              <a:t>according to a report by the Resolution foundation </a:t>
            </a:r>
            <a:r>
              <a:rPr lang="en-GB" sz="2800" i="1" dirty="0" err="1" smtClean="0">
                <a:hlinkClick r:id="rId3"/>
              </a:rPr>
              <a:t>thinktank</a:t>
            </a:r>
            <a:r>
              <a:rPr lang="en-GB" sz="2800" i="1" dirty="0" smtClean="0"/>
              <a:t> published today, which also reveals that almost a third of people born today can expect to live to 100. In 2014, the average age in the UK </a:t>
            </a:r>
            <a:r>
              <a:rPr lang="en-GB" sz="2800" i="1" dirty="0" smtClean="0">
                <a:hlinkClick r:id="rId4"/>
              </a:rPr>
              <a:t>exceeded 40 for the first time</a:t>
            </a:r>
            <a:r>
              <a:rPr lang="en-GB" sz="2800" i="1" dirty="0" smtClean="0"/>
              <a:t>.</a:t>
            </a:r>
            <a:endParaRPr lang="en-GB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94116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Smaller homes? Warmer homes? </a:t>
            </a:r>
            <a:br>
              <a:rPr lang="en-GB" dirty="0" smtClean="0"/>
            </a:br>
            <a:r>
              <a:rPr lang="en-GB" dirty="0" smtClean="0"/>
              <a:t>Ease of access to public transport? Homes for disability/dementia?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No#8: The Builders are coming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7504" y="1519916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 smtClean="0">
                <a:solidFill>
                  <a:srgbClr val="002060"/>
                </a:solidFill>
              </a:rPr>
              <a:t>There are 117,893 build to rent units either completed or planned across the UK</a:t>
            </a:r>
            <a:br>
              <a:rPr lang="en-GB" sz="2100" dirty="0" smtClean="0">
                <a:solidFill>
                  <a:srgbClr val="002060"/>
                </a:solidFill>
              </a:rPr>
            </a:br>
            <a:r>
              <a:rPr lang="en-GB" sz="2100" dirty="0" smtClean="0">
                <a:solidFill>
                  <a:srgbClr val="002060"/>
                </a:solidFill>
              </a:rPr>
              <a:t>A further 63,955 have planning permission.</a:t>
            </a:r>
            <a:endParaRPr lang="en-GB" sz="21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547171" cy="36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35744" y="6488668"/>
            <a:ext cx="6876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smtClean="0">
                <a:hlinkClick r:id="rId3"/>
              </a:rPr>
              <a:t>https://www.bpf.org.uk/what-we-do/bpf-build-rent-map-uk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888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No#9:  Taxes will remain complicated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Property tax is complicated</a:t>
            </a:r>
          </a:p>
          <a:p>
            <a:pPr lvl="1"/>
            <a:r>
              <a:rPr lang="en-GB" dirty="0" smtClean="0"/>
              <a:t>Can change at each budget</a:t>
            </a:r>
          </a:p>
          <a:p>
            <a:pPr lvl="1"/>
            <a:r>
              <a:rPr lang="en-GB" dirty="0" smtClean="0"/>
              <a:t>30 pages explaining how stamp duty is charged</a:t>
            </a:r>
          </a:p>
          <a:p>
            <a:pPr lvl="1"/>
            <a:r>
              <a:rPr lang="en-GB" dirty="0" smtClean="0"/>
              <a:t>3 different levels of stamp duty </a:t>
            </a:r>
          </a:p>
          <a:p>
            <a:pPr lvl="2"/>
            <a:r>
              <a:rPr lang="en-GB" dirty="0" smtClean="0"/>
              <a:t>Wales, England and Scotland</a:t>
            </a:r>
          </a:p>
          <a:p>
            <a:pPr lvl="1"/>
            <a:r>
              <a:rPr lang="en-GB" dirty="0" smtClean="0"/>
              <a:t>Expert advice is essential </a:t>
            </a:r>
          </a:p>
          <a:p>
            <a:pPr lvl="2"/>
            <a:r>
              <a:rPr lang="en-GB" dirty="0" smtClean="0"/>
              <a:t>Take it BEFORE taxes change, not after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000" dirty="0" smtClean="0"/>
              <a:t>No#10: Buying, selling, investing and owning will change  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8531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excess of 20 government proposals to change what and how we do things </a:t>
            </a:r>
          </a:p>
          <a:p>
            <a:pPr lvl="1"/>
            <a:r>
              <a:rPr lang="en-GB" sz="2000" dirty="0" smtClean="0"/>
              <a:t>Voluntary agreements when buying/selling </a:t>
            </a:r>
          </a:p>
          <a:p>
            <a:pPr lvl="1"/>
            <a:r>
              <a:rPr lang="en-GB" sz="2000" dirty="0" smtClean="0"/>
              <a:t>Faster and fixed times for searches/leasehold information</a:t>
            </a:r>
          </a:p>
          <a:p>
            <a:pPr lvl="1"/>
            <a:r>
              <a:rPr lang="en-GB" sz="2000" dirty="0" smtClean="0"/>
              <a:t>Educated and qualified agents </a:t>
            </a:r>
          </a:p>
          <a:p>
            <a:pPr lvl="1"/>
            <a:r>
              <a:rPr lang="en-GB" sz="2000" dirty="0" smtClean="0"/>
              <a:t>Transparency of referral fees </a:t>
            </a:r>
          </a:p>
          <a:p>
            <a:r>
              <a:rPr lang="en-GB" sz="2400" dirty="0" smtClean="0"/>
              <a:t>Regulation/enforcement of agents</a:t>
            </a:r>
            <a:r>
              <a:rPr lang="en-GB" sz="2400" dirty="0"/>
              <a:t> </a:t>
            </a:r>
            <a:r>
              <a:rPr lang="en-GB" sz="2400" dirty="0" smtClean="0"/>
              <a:t>and landlords will increase </a:t>
            </a:r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869160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Government </a:t>
            </a:r>
            <a:r>
              <a:rPr lang="en-GB" sz="2400" i="1" dirty="0" smtClean="0"/>
              <a:t>will</a:t>
            </a:r>
            <a:r>
              <a:rPr lang="en-GB" sz="2400" dirty="0" smtClean="0"/>
              <a:t> see landlords as a ‘solution’ not the ‘problem’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47260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Tip 1</a:t>
            </a:r>
          </a:p>
          <a:p>
            <a:pPr lvl="1"/>
            <a:r>
              <a:rPr lang="en-GB" dirty="0" smtClean="0"/>
              <a:t>Don’t listen to salesmen when investing</a:t>
            </a:r>
          </a:p>
          <a:p>
            <a:r>
              <a:rPr lang="en-GB" dirty="0" smtClean="0"/>
              <a:t>Tip 2</a:t>
            </a:r>
          </a:p>
          <a:p>
            <a:pPr lvl="1"/>
            <a:r>
              <a:rPr lang="en-GB" dirty="0" smtClean="0"/>
              <a:t>Take financial advice first, then decide if property is right for you now, and in the future </a:t>
            </a:r>
          </a:p>
          <a:p>
            <a:r>
              <a:rPr lang="en-GB" dirty="0" smtClean="0"/>
              <a:t>Tip 3</a:t>
            </a:r>
          </a:p>
          <a:p>
            <a:pPr lvl="1"/>
            <a:r>
              <a:rPr lang="en-GB" dirty="0" smtClean="0"/>
              <a:t>Get specialist tax advice </a:t>
            </a:r>
          </a:p>
          <a:p>
            <a:r>
              <a:rPr lang="en-GB" dirty="0" smtClean="0"/>
              <a:t>Tip 4</a:t>
            </a:r>
          </a:p>
          <a:p>
            <a:pPr lvl="1"/>
            <a:r>
              <a:rPr lang="en-GB" dirty="0" smtClean="0"/>
              <a:t>Do your own research or pay a RICs surveyor to do it for you </a:t>
            </a:r>
          </a:p>
          <a:p>
            <a:r>
              <a:rPr lang="en-GB" dirty="0" smtClean="0"/>
              <a:t>Tip 5</a:t>
            </a:r>
          </a:p>
          <a:p>
            <a:pPr lvl="1"/>
            <a:r>
              <a:rPr lang="en-GB" dirty="0" smtClean="0"/>
              <a:t>Keep up with changes </a:t>
            </a:r>
          </a:p>
          <a:p>
            <a:pPr lvl="2"/>
            <a:r>
              <a:rPr lang="en-GB" dirty="0" smtClean="0">
                <a:hlinkClick r:id="rId2"/>
              </a:rPr>
              <a:t>www.propertychecklists.co.uk</a:t>
            </a:r>
            <a:r>
              <a:rPr lang="en-GB" dirty="0" smtClean="0"/>
              <a:t> or </a:t>
            </a:r>
            <a:r>
              <a:rPr lang="en-GB" dirty="0" smtClean="0">
                <a:hlinkClick r:id="rId3"/>
              </a:rPr>
              <a:t>www.designsonproperty.co.uk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Member of a landlord association </a:t>
            </a:r>
          </a:p>
          <a:p>
            <a:pPr lvl="2"/>
            <a:r>
              <a:rPr lang="en-GB" dirty="0" smtClean="0"/>
              <a:t>Join groups such as ‘Property Tribes’ </a:t>
            </a:r>
          </a:p>
          <a:p>
            <a:pPr lvl="2"/>
            <a:r>
              <a:rPr lang="en-GB" dirty="0" smtClean="0"/>
              <a:t>Go to exhibitions </a:t>
            </a:r>
          </a:p>
          <a:p>
            <a:pPr lvl="2"/>
            <a:r>
              <a:rPr lang="en-GB" dirty="0" smtClean="0"/>
              <a:t>Pay someone who knows what they are doing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1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664"/>
            <a:ext cx="54737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0328" y="645408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Email: enquiries@designsonproperty.co.uk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No#1: Natural capital growth is slowing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2271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94116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Annual average change in prices since 2000: 5.4% to 7.6% (UKHPI)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Prices: fall, stay the same, </a:t>
            </a:r>
            <a:r>
              <a:rPr lang="en-GB" dirty="0" err="1" smtClean="0">
                <a:solidFill>
                  <a:srgbClr val="002060"/>
                </a:solidFill>
              </a:rPr>
              <a:t>increas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315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7277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7324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9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No#2: Prices to grow in line with wages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3"/>
            <a:ext cx="6912768" cy="46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2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No#3: Rents mean stagnant wages for landlords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585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1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No#4: Local economics will dictate returns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9060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6488668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hlinkClick r:id="rId3"/>
              </a:rPr>
              <a:t>https://www.hometrack.com/uk/insight/uk-cities-house-price-index/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2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3000" dirty="0" smtClean="0"/>
              <a:t>No#5: Financial returns could beat property</a:t>
            </a:r>
            <a:endParaRPr lang="en-GB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040560" cy="58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4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000" dirty="0" smtClean="0"/>
              <a:t>No#5: Buying, selling, investing and owning will change  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85313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excess of 20 government proposals to change what and how we do things </a:t>
            </a:r>
          </a:p>
          <a:p>
            <a:pPr lvl="1"/>
            <a:r>
              <a:rPr lang="en-GB" sz="2000" dirty="0" smtClean="0"/>
              <a:t>Voluntary agreements when buying/selling </a:t>
            </a:r>
          </a:p>
          <a:p>
            <a:pPr lvl="1"/>
            <a:r>
              <a:rPr lang="en-GB" sz="2000" dirty="0" smtClean="0"/>
              <a:t>Faster and fixed times for searches/leasehold information</a:t>
            </a:r>
          </a:p>
          <a:p>
            <a:pPr lvl="1"/>
            <a:r>
              <a:rPr lang="en-GB" sz="2000" dirty="0" smtClean="0"/>
              <a:t>Educated and qualified agents </a:t>
            </a:r>
          </a:p>
          <a:p>
            <a:pPr lvl="1"/>
            <a:r>
              <a:rPr lang="en-GB" sz="2000" dirty="0" smtClean="0"/>
              <a:t>Transparency of referral fees </a:t>
            </a:r>
          </a:p>
          <a:p>
            <a:r>
              <a:rPr lang="en-GB" sz="2400" dirty="0" smtClean="0"/>
              <a:t>Regulation/enforcement of agents</a:t>
            </a:r>
            <a:r>
              <a:rPr lang="en-GB" sz="2400" dirty="0"/>
              <a:t> </a:t>
            </a:r>
            <a:r>
              <a:rPr lang="en-GB" sz="2400" dirty="0" smtClean="0"/>
              <a:t>and landlords will increase </a:t>
            </a:r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869160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Government </a:t>
            </a:r>
            <a:r>
              <a:rPr lang="en-GB" sz="2400" i="1" dirty="0" smtClean="0">
                <a:solidFill>
                  <a:srgbClr val="002060"/>
                </a:solidFill>
              </a:rPr>
              <a:t>will</a:t>
            </a:r>
            <a:r>
              <a:rPr lang="en-GB" sz="2400" dirty="0" smtClean="0">
                <a:solidFill>
                  <a:srgbClr val="002060"/>
                </a:solidFill>
              </a:rPr>
              <a:t> see landlords as a ‘solution’ not the ‘problem’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0" y="274638"/>
            <a:ext cx="8913048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No#6 Local plans will dictate supply vs demand demand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62012"/>
            <a:ext cx="39814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40" y="6542192"/>
            <a:ext cx="9137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 smtClean="0">
                <a:hlinkClick r:id="rId3"/>
              </a:rPr>
              <a:t>https://www.nottinghamcity.gov.uk/planning-and-building-control/planning-policy/the-local-plan-and-planning-policy/land-and-planning-policies-development-plan-document-local-plan-part-2-submission-version</a:t>
            </a:r>
            <a:r>
              <a:rPr lang="en-GB" sz="1200" dirty="0" smtClean="0">
                <a:hlinkClick r:id="rId3"/>
              </a:rPr>
              <a:t>/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124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455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Top 10 Trends ALL Investors MUST Know</vt:lpstr>
      <vt:lpstr>No#1: Natural capital growth is slowing</vt:lpstr>
      <vt:lpstr>Prices: fall, stay the same, increas</vt:lpstr>
      <vt:lpstr>No#2: Prices to grow in line with wages</vt:lpstr>
      <vt:lpstr>No#3: Rents mean stagnant wages for landlords</vt:lpstr>
      <vt:lpstr>No#4: Local economics will dictate returns</vt:lpstr>
      <vt:lpstr>No#5: Financial returns could beat property</vt:lpstr>
      <vt:lpstr>No#5: Buying, selling, investing and owning will change  </vt:lpstr>
      <vt:lpstr>No#6 Local plans will dictate supply vs demand demand</vt:lpstr>
      <vt:lpstr>No#7: Property demand is changing </vt:lpstr>
      <vt:lpstr>No#8: The Builders are coming</vt:lpstr>
      <vt:lpstr>No#9:  Taxes will remain complicated</vt:lpstr>
      <vt:lpstr>No#10: Buying, selling, investing and owning will change  </vt:lpstr>
      <vt:lpstr>Summary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Market Trends ALL Investors MUST Know</dc:title>
  <dc:creator>Windows User</dc:creator>
  <cp:lastModifiedBy>Windows User</cp:lastModifiedBy>
  <cp:revision>23</cp:revision>
  <dcterms:created xsi:type="dcterms:W3CDTF">2018-04-19T23:22:27Z</dcterms:created>
  <dcterms:modified xsi:type="dcterms:W3CDTF">2018-04-20T06:44:28Z</dcterms:modified>
</cp:coreProperties>
</file>